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22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607" y="2718911"/>
            <a:ext cx="4919186" cy="279165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80190" y="2766655"/>
            <a:ext cx="7556421" cy="9782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702"/>
              </a:lnSpc>
              <a:buNone/>
            </a:pPr>
            <a:r>
              <a:rPr lang="en-US" sz="6162" kern="0" spc="-6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Wumpus World Game</a:t>
            </a:r>
            <a:endParaRPr lang="en-US" sz="6162" dirty="0"/>
          </a:p>
        </p:txBody>
      </p:sp>
      <p:sp>
        <p:nvSpPr>
          <p:cNvPr id="7" name="Text 3"/>
          <p:cNvSpPr/>
          <p:nvPr/>
        </p:nvSpPr>
        <p:spPr>
          <a:xfrm>
            <a:off x="6280190" y="4085034"/>
            <a:ext cx="7556421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Wumpus World is a classic AI problem where an agent navigates a dangerous cave to find gold.</a:t>
            </a:r>
            <a:endParaRPr lang="en-US" sz="1786" dirty="0"/>
          </a:p>
        </p:txBody>
      </p:sp>
      <p:sp>
        <p:nvSpPr>
          <p:cNvPr id="8" name="Shape 4"/>
          <p:cNvSpPr/>
          <p:nvPr/>
        </p:nvSpPr>
        <p:spPr>
          <a:xfrm>
            <a:off x="6280190" y="508289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7810" y="5090517"/>
            <a:ext cx="347663" cy="34766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756440" y="5065990"/>
            <a:ext cx="2374106" cy="396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26"/>
              </a:lnSpc>
              <a:buNone/>
            </a:pPr>
            <a:r>
              <a:rPr lang="en-US" sz="2233" b="1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by kushrajsinh zala</a:t>
            </a:r>
            <a:endParaRPr lang="en-US" sz="2233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0A1ABFC-AE90-4EE9-BAA9-5820F5EDC63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1325689" y="177577"/>
            <a:ext cx="3152518" cy="60384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sp>
        <p:nvSpPr>
          <p:cNvPr id="4" name="Text 2"/>
          <p:cNvSpPr/>
          <p:nvPr/>
        </p:nvSpPr>
        <p:spPr>
          <a:xfrm>
            <a:off x="793790" y="2539960"/>
            <a:ext cx="8248888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Overview of the Wumpus World Game</a:t>
            </a:r>
            <a:endParaRPr lang="en-US" sz="4465" dirty="0"/>
          </a:p>
        </p:txBody>
      </p:sp>
      <p:sp>
        <p:nvSpPr>
          <p:cNvPr id="5" name="Text 3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kern="0" spc="-2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The Cave</a:t>
            </a:r>
            <a:endParaRPr lang="en-US" sz="2233" dirty="0"/>
          </a:p>
        </p:txBody>
      </p:sp>
      <p:sp>
        <p:nvSpPr>
          <p:cNvPr id="6" name="Text 4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Wumpus World is a grid-based environment with various rooms, hazards, and a single Wumpus.</a:t>
            </a:r>
            <a:endParaRPr lang="en-US" sz="1786" dirty="0"/>
          </a:p>
        </p:txBody>
      </p:sp>
      <p:sp>
        <p:nvSpPr>
          <p:cNvPr id="7" name="Text 5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kern="0" spc="-2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The Agent</a:t>
            </a:r>
            <a:endParaRPr lang="en-US" sz="2233" dirty="0"/>
          </a:p>
        </p:txBody>
      </p:sp>
      <p:sp>
        <p:nvSpPr>
          <p:cNvPr id="8" name="Text 6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agent's goal is to find the gold while avoiding the Wumpus, pits, and stench and breeze emanating from them.</a:t>
            </a:r>
            <a:endParaRPr lang="en-US" sz="1786" dirty="0"/>
          </a:p>
        </p:txBody>
      </p:sp>
      <p:sp>
        <p:nvSpPr>
          <p:cNvPr id="9" name="Text 7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kern="0" spc="-22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Gameplay</a:t>
            </a:r>
            <a:endParaRPr lang="en-US" sz="2233" dirty="0"/>
          </a:p>
        </p:txBody>
      </p:sp>
      <p:sp>
        <p:nvSpPr>
          <p:cNvPr id="10" name="Text 8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agent can move, shoot an arrow, and perceive its surroundings using sensory information.</a:t>
            </a:r>
            <a:endParaRPr lang="en-US" sz="1786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0A1ABFC-AE90-4EE9-BAA9-5820F5EDC63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1380761" y="188729"/>
            <a:ext cx="3152518" cy="60384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96557" y="2794813"/>
            <a:ext cx="4693285" cy="263997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80190" y="912614"/>
            <a:ext cx="75564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Implementing the Wumpus World Game in Python</a:t>
            </a:r>
            <a:endParaRPr lang="en-US" sz="4465" dirty="0"/>
          </a:p>
        </p:txBody>
      </p:sp>
      <p:sp>
        <p:nvSpPr>
          <p:cNvPr id="7" name="Shape 3"/>
          <p:cNvSpPr/>
          <p:nvPr/>
        </p:nvSpPr>
        <p:spPr>
          <a:xfrm>
            <a:off x="6280190" y="2670334"/>
            <a:ext cx="3664863" cy="2749987"/>
          </a:xfrm>
          <a:prstGeom prst="roundRect">
            <a:avLst>
              <a:gd name="adj" fmla="val 1485"/>
            </a:avLst>
          </a:prstGeom>
          <a:solidFill>
            <a:srgbClr val="3E3E3E"/>
          </a:solidFill>
          <a:ln/>
        </p:spPr>
      </p:sp>
      <p:sp>
        <p:nvSpPr>
          <p:cNvPr id="8" name="Text 4"/>
          <p:cNvSpPr/>
          <p:nvPr/>
        </p:nvSpPr>
        <p:spPr>
          <a:xfrm>
            <a:off x="6507004" y="2897148"/>
            <a:ext cx="3211235" cy="7086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Representing the Game World</a:t>
            </a:r>
            <a:endParaRPr lang="en-US" sz="2233" dirty="0"/>
          </a:p>
        </p:txBody>
      </p:sp>
      <p:sp>
        <p:nvSpPr>
          <p:cNvPr id="9" name="Text 5"/>
          <p:cNvSpPr/>
          <p:nvPr/>
        </p:nvSpPr>
        <p:spPr>
          <a:xfrm>
            <a:off x="6507004" y="3741896"/>
            <a:ext cx="3211235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game board can be represented as a 2D array, where each cell holds information about its state.</a:t>
            </a:r>
            <a:endParaRPr lang="en-US" sz="1786" dirty="0"/>
          </a:p>
        </p:txBody>
      </p:sp>
      <p:sp>
        <p:nvSpPr>
          <p:cNvPr id="10" name="Shape 6"/>
          <p:cNvSpPr/>
          <p:nvPr/>
        </p:nvSpPr>
        <p:spPr>
          <a:xfrm>
            <a:off x="10171867" y="2670334"/>
            <a:ext cx="3664863" cy="2749987"/>
          </a:xfrm>
          <a:prstGeom prst="roundRect">
            <a:avLst>
              <a:gd name="adj" fmla="val 1485"/>
            </a:avLst>
          </a:prstGeom>
          <a:solidFill>
            <a:srgbClr val="3E3E3E"/>
          </a:solidFill>
          <a:ln/>
        </p:spPr>
      </p:sp>
      <p:sp>
        <p:nvSpPr>
          <p:cNvPr id="11" name="Text 7"/>
          <p:cNvSpPr/>
          <p:nvPr/>
        </p:nvSpPr>
        <p:spPr>
          <a:xfrm>
            <a:off x="10398681" y="2897148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Implementing the Agent</a:t>
            </a:r>
            <a:endParaRPr lang="en-US" sz="2233" dirty="0"/>
          </a:p>
        </p:txBody>
      </p:sp>
      <p:sp>
        <p:nvSpPr>
          <p:cNvPr id="12" name="Text 8"/>
          <p:cNvSpPr/>
          <p:nvPr/>
        </p:nvSpPr>
        <p:spPr>
          <a:xfrm>
            <a:off x="10398681" y="3387566"/>
            <a:ext cx="3211235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agent's actions, perceptions, and decision-making can be implemented using Python functions and classes.</a:t>
            </a:r>
            <a:endParaRPr lang="en-US" sz="1786" dirty="0"/>
          </a:p>
        </p:txBody>
      </p:sp>
      <p:sp>
        <p:nvSpPr>
          <p:cNvPr id="13" name="Shape 9"/>
          <p:cNvSpPr/>
          <p:nvPr/>
        </p:nvSpPr>
        <p:spPr>
          <a:xfrm>
            <a:off x="6280190" y="5647134"/>
            <a:ext cx="7556421" cy="1669852"/>
          </a:xfrm>
          <a:prstGeom prst="roundRect">
            <a:avLst>
              <a:gd name="adj" fmla="val 2445"/>
            </a:avLst>
          </a:prstGeom>
          <a:solidFill>
            <a:srgbClr val="3E3E3E"/>
          </a:solidFill>
          <a:ln/>
        </p:spPr>
      </p:sp>
      <p:sp>
        <p:nvSpPr>
          <p:cNvPr id="14" name="Text 10"/>
          <p:cNvSpPr/>
          <p:nvPr/>
        </p:nvSpPr>
        <p:spPr>
          <a:xfrm>
            <a:off x="6507004" y="5873948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Game Logic</a:t>
            </a:r>
            <a:endParaRPr lang="en-US" sz="2233" dirty="0"/>
          </a:p>
        </p:txBody>
      </p:sp>
      <p:sp>
        <p:nvSpPr>
          <p:cNvPr id="15" name="Text 11"/>
          <p:cNvSpPr/>
          <p:nvPr/>
        </p:nvSpPr>
        <p:spPr>
          <a:xfrm>
            <a:off x="6507004" y="6364367"/>
            <a:ext cx="7102793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game logic handles player actions, updates the game state, and determines game outcomes like winning or losing.</a:t>
            </a:r>
            <a:endParaRPr lang="en-US" sz="1786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0A1ABFC-AE90-4EE9-BAA9-5820F5EDC63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1347680" y="139534"/>
            <a:ext cx="3152518" cy="60384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488" y="425172"/>
            <a:ext cx="4919424" cy="737913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1956911"/>
            <a:ext cx="6556296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Representing the Game Board</a:t>
            </a:r>
            <a:endParaRPr lang="en-US" sz="4465" dirty="0"/>
          </a:p>
        </p:txBody>
      </p:sp>
      <p:sp>
        <p:nvSpPr>
          <p:cNvPr id="7" name="Shape 3"/>
          <p:cNvSpPr/>
          <p:nvPr/>
        </p:nvSpPr>
        <p:spPr>
          <a:xfrm>
            <a:off x="793790" y="3005852"/>
            <a:ext cx="7556421" cy="3266837"/>
          </a:xfrm>
          <a:prstGeom prst="roundRect">
            <a:avLst>
              <a:gd name="adj" fmla="val 125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8" name="Shape 4"/>
          <p:cNvSpPr/>
          <p:nvPr/>
        </p:nvSpPr>
        <p:spPr>
          <a:xfrm>
            <a:off x="801410" y="3013472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1028224" y="3157180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Cell</a:t>
            </a:r>
            <a:endParaRPr lang="en-US" sz="1786" dirty="0"/>
          </a:p>
        </p:txBody>
      </p:sp>
      <p:sp>
        <p:nvSpPr>
          <p:cNvPr id="10" name="Text 6"/>
          <p:cNvSpPr/>
          <p:nvPr/>
        </p:nvSpPr>
        <p:spPr>
          <a:xfrm>
            <a:off x="4802624" y="3157180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Content</a:t>
            </a:r>
            <a:endParaRPr lang="en-US" sz="1786" dirty="0"/>
          </a:p>
        </p:txBody>
      </p:sp>
      <p:sp>
        <p:nvSpPr>
          <p:cNvPr id="11" name="Shape 7"/>
          <p:cNvSpPr/>
          <p:nvPr/>
        </p:nvSpPr>
        <p:spPr>
          <a:xfrm>
            <a:off x="801410" y="3663791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1028224" y="3807500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0,0</a:t>
            </a:r>
            <a:endParaRPr lang="en-US" sz="1786" dirty="0"/>
          </a:p>
        </p:txBody>
      </p:sp>
      <p:sp>
        <p:nvSpPr>
          <p:cNvPr id="13" name="Text 9"/>
          <p:cNvSpPr/>
          <p:nvPr/>
        </p:nvSpPr>
        <p:spPr>
          <a:xfrm>
            <a:off x="4802624" y="3807500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Agent</a:t>
            </a:r>
            <a:endParaRPr lang="en-US" sz="1786" dirty="0"/>
          </a:p>
        </p:txBody>
      </p:sp>
      <p:sp>
        <p:nvSpPr>
          <p:cNvPr id="14" name="Shape 10"/>
          <p:cNvSpPr/>
          <p:nvPr/>
        </p:nvSpPr>
        <p:spPr>
          <a:xfrm>
            <a:off x="801410" y="4314111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1"/>
          <p:cNvSpPr/>
          <p:nvPr/>
        </p:nvSpPr>
        <p:spPr>
          <a:xfrm>
            <a:off x="1028224" y="4457819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1,2</a:t>
            </a:r>
            <a:endParaRPr lang="en-US" sz="1786" dirty="0"/>
          </a:p>
        </p:txBody>
      </p:sp>
      <p:sp>
        <p:nvSpPr>
          <p:cNvPr id="16" name="Text 12"/>
          <p:cNvSpPr/>
          <p:nvPr/>
        </p:nvSpPr>
        <p:spPr>
          <a:xfrm>
            <a:off x="4802624" y="4457819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Wumpus</a:t>
            </a:r>
            <a:endParaRPr lang="en-US" sz="1786" dirty="0"/>
          </a:p>
        </p:txBody>
      </p:sp>
      <p:sp>
        <p:nvSpPr>
          <p:cNvPr id="17" name="Shape 13"/>
          <p:cNvSpPr/>
          <p:nvPr/>
        </p:nvSpPr>
        <p:spPr>
          <a:xfrm>
            <a:off x="801410" y="4964430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4"/>
          <p:cNvSpPr/>
          <p:nvPr/>
        </p:nvSpPr>
        <p:spPr>
          <a:xfrm>
            <a:off x="1028224" y="5108138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3,1</a:t>
            </a:r>
            <a:endParaRPr lang="en-US" sz="1786" dirty="0"/>
          </a:p>
        </p:txBody>
      </p:sp>
      <p:sp>
        <p:nvSpPr>
          <p:cNvPr id="19" name="Text 15"/>
          <p:cNvSpPr/>
          <p:nvPr/>
        </p:nvSpPr>
        <p:spPr>
          <a:xfrm>
            <a:off x="4802624" y="5108138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Pit</a:t>
            </a:r>
            <a:endParaRPr lang="en-US" sz="1786" dirty="0"/>
          </a:p>
        </p:txBody>
      </p:sp>
      <p:sp>
        <p:nvSpPr>
          <p:cNvPr id="20" name="Shape 16"/>
          <p:cNvSpPr/>
          <p:nvPr/>
        </p:nvSpPr>
        <p:spPr>
          <a:xfrm>
            <a:off x="801410" y="5614749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7"/>
          <p:cNvSpPr/>
          <p:nvPr/>
        </p:nvSpPr>
        <p:spPr>
          <a:xfrm>
            <a:off x="1028224" y="5758458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2,3</a:t>
            </a:r>
            <a:endParaRPr lang="en-US" sz="1786" dirty="0"/>
          </a:p>
        </p:txBody>
      </p:sp>
      <p:sp>
        <p:nvSpPr>
          <p:cNvPr id="22" name="Text 18"/>
          <p:cNvSpPr/>
          <p:nvPr/>
        </p:nvSpPr>
        <p:spPr>
          <a:xfrm>
            <a:off x="4802624" y="5758458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Gold</a:t>
            </a:r>
            <a:endParaRPr lang="en-US" sz="1786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0A1ABFC-AE90-4EE9-BAA9-5820F5EDC63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1290418" y="123247"/>
            <a:ext cx="3152518" cy="60384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3481268"/>
            <a:ext cx="5920978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Handling Player Movement</a:t>
            </a:r>
            <a:endParaRPr lang="en-US" sz="4465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530209"/>
            <a:ext cx="4347567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20604" y="577762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Input</a:t>
            </a:r>
            <a:endParaRPr lang="en-US" sz="2233" dirty="0"/>
          </a:p>
        </p:txBody>
      </p:sp>
      <p:sp>
        <p:nvSpPr>
          <p:cNvPr id="8" name="Text 4"/>
          <p:cNvSpPr/>
          <p:nvPr/>
        </p:nvSpPr>
        <p:spPr>
          <a:xfrm>
            <a:off x="1020604" y="6268045"/>
            <a:ext cx="3893939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agent receives movement commands from the user (e.g., "go north").</a:t>
            </a:r>
            <a:endParaRPr lang="en-US" sz="1786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357" y="4530209"/>
            <a:ext cx="4347567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368171" y="577762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Validation</a:t>
            </a:r>
            <a:endParaRPr lang="en-US" sz="2233" dirty="0"/>
          </a:p>
        </p:txBody>
      </p:sp>
      <p:sp>
        <p:nvSpPr>
          <p:cNvPr id="11" name="Text 6"/>
          <p:cNvSpPr/>
          <p:nvPr/>
        </p:nvSpPr>
        <p:spPr>
          <a:xfrm>
            <a:off x="5368171" y="6268045"/>
            <a:ext cx="3893939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game checks if the movement is valid (e.g., not going out of bounds).</a:t>
            </a:r>
            <a:endParaRPr lang="en-US" sz="1786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8924" y="4530209"/>
            <a:ext cx="4347686" cy="90725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715738" y="577762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kern="0" spc="-22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Update</a:t>
            </a:r>
            <a:endParaRPr lang="en-US" sz="2233" dirty="0"/>
          </a:p>
        </p:txBody>
      </p:sp>
      <p:sp>
        <p:nvSpPr>
          <p:cNvPr id="14" name="Text 8"/>
          <p:cNvSpPr/>
          <p:nvPr/>
        </p:nvSpPr>
        <p:spPr>
          <a:xfrm>
            <a:off x="9715738" y="6268045"/>
            <a:ext cx="3894058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agent's position on the game board is updated.</a:t>
            </a:r>
            <a:endParaRPr lang="en-US" sz="1786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0A1ABFC-AE90-4EE9-BAA9-5820F5EDC63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1386442" y="91440"/>
            <a:ext cx="3152518" cy="60384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3172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3172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463" y="2332792"/>
            <a:ext cx="4943356" cy="356747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46495" y="597218"/>
            <a:ext cx="6449973" cy="6786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44"/>
              </a:lnSpc>
              <a:buNone/>
            </a:pPr>
            <a:r>
              <a:rPr lang="en-US" sz="4275" kern="0" spc="-43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Detecting Hazards and Threats</a:t>
            </a:r>
            <a:endParaRPr lang="en-US" sz="4275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6495" y="1601629"/>
            <a:ext cx="542925" cy="54292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46495" y="2361724"/>
            <a:ext cx="2714625" cy="339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72"/>
              </a:lnSpc>
              <a:buNone/>
            </a:pPr>
            <a:r>
              <a:rPr lang="en-US" sz="2138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Stench</a:t>
            </a:r>
            <a:endParaRPr lang="en-US" sz="2138" dirty="0"/>
          </a:p>
        </p:txBody>
      </p:sp>
      <p:sp>
        <p:nvSpPr>
          <p:cNvPr id="9" name="Text 4"/>
          <p:cNvSpPr/>
          <p:nvPr/>
        </p:nvSpPr>
        <p:spPr>
          <a:xfrm>
            <a:off x="6246495" y="2831306"/>
            <a:ext cx="7623810" cy="3474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6"/>
              </a:lnSpc>
              <a:buNone/>
            </a:pPr>
            <a:r>
              <a:rPr lang="en-US" sz="171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Indicates the presence of the Wumpus in an adjacent room.</a:t>
            </a:r>
            <a:endParaRPr lang="en-US" sz="171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6495" y="3830241"/>
            <a:ext cx="542925" cy="54292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46495" y="4590336"/>
            <a:ext cx="2714625" cy="339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72"/>
              </a:lnSpc>
              <a:buNone/>
            </a:pPr>
            <a:r>
              <a:rPr lang="en-US" sz="2138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Breeze</a:t>
            </a:r>
            <a:endParaRPr lang="en-US" sz="2138" dirty="0"/>
          </a:p>
        </p:txBody>
      </p:sp>
      <p:sp>
        <p:nvSpPr>
          <p:cNvPr id="12" name="Text 6"/>
          <p:cNvSpPr/>
          <p:nvPr/>
        </p:nvSpPr>
        <p:spPr>
          <a:xfrm>
            <a:off x="6246495" y="5059918"/>
            <a:ext cx="7623810" cy="3474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6"/>
              </a:lnSpc>
              <a:buNone/>
            </a:pPr>
            <a:r>
              <a:rPr lang="en-US" sz="171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Indicates the presence of a pit in an adjacent room.</a:t>
            </a:r>
            <a:endParaRPr lang="en-US" sz="171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46495" y="6058853"/>
            <a:ext cx="542925" cy="54292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246495" y="6818947"/>
            <a:ext cx="2714625" cy="339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72"/>
              </a:lnSpc>
              <a:buNone/>
            </a:pPr>
            <a:r>
              <a:rPr lang="en-US" sz="2138" kern="0" spc="-21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Glitter</a:t>
            </a:r>
            <a:endParaRPr lang="en-US" sz="2138" dirty="0"/>
          </a:p>
        </p:txBody>
      </p:sp>
      <p:sp>
        <p:nvSpPr>
          <p:cNvPr id="15" name="Text 8"/>
          <p:cNvSpPr/>
          <p:nvPr/>
        </p:nvSpPr>
        <p:spPr>
          <a:xfrm>
            <a:off x="6246495" y="7288530"/>
            <a:ext cx="7623810" cy="3474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6"/>
              </a:lnSpc>
              <a:buNone/>
            </a:pPr>
            <a:r>
              <a:rPr lang="en-US" sz="1710" kern="0" spc="-34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Indicates the presence of gold in the current room.</a:t>
            </a:r>
            <a:endParaRPr lang="en-US" sz="171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0A1ABFC-AE90-4EE9-BAA9-5820F5EDC63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1477882" y="0"/>
            <a:ext cx="3152518" cy="60384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1655088"/>
            <a:ext cx="4919424" cy="491942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80190" y="3227427"/>
            <a:ext cx="6790849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kern="0" spc="-45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Conclusion and Demonstration</a:t>
            </a:r>
            <a:endParaRPr lang="en-US" sz="4465" dirty="0"/>
          </a:p>
        </p:txBody>
      </p:sp>
      <p:sp>
        <p:nvSpPr>
          <p:cNvPr id="7" name="Text 3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By implementing the Wumpus World game in Python, we can explore AI concepts like knowledge representation, reasoning, and decision-making.</a:t>
            </a:r>
            <a:endParaRPr lang="en-US" sz="1786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A1ABFC-AE90-4EE9-BAA9-5820F5EDC63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1386442" y="91440"/>
            <a:ext cx="3152518" cy="60384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306</Words>
  <Application>Microsoft Office PowerPoint</Application>
  <PresentationFormat>Custom</PresentationFormat>
  <Paragraphs>51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Anton</vt:lpstr>
      <vt:lpstr>Arial</vt:lpstr>
      <vt:lpstr>Fira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KUSHRAJSINH ZALA</cp:lastModifiedBy>
  <cp:revision>4</cp:revision>
  <dcterms:created xsi:type="dcterms:W3CDTF">2024-07-23T03:32:09Z</dcterms:created>
  <dcterms:modified xsi:type="dcterms:W3CDTF">2024-07-23T06:58:00Z</dcterms:modified>
</cp:coreProperties>
</file>